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1" r:id="rId1"/>
  </p:sldMasterIdLst>
  <p:notesMasterIdLst>
    <p:notesMasterId r:id="rId4"/>
  </p:notesMasterIdLst>
  <p:sldIdLst>
    <p:sldId id="259" r:id="rId2"/>
    <p:sldId id="260" r:id="rId3"/>
  </p:sldIdLst>
  <p:sldSz cx="9601200" cy="12801600" type="A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5353"/>
    <a:srgbClr val="E9E8EF"/>
    <a:srgbClr val="FFD347"/>
    <a:srgbClr val="D60000"/>
    <a:srgbClr val="4A867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>
        <p:scale>
          <a:sx n="100" d="100"/>
          <a:sy n="100" d="100"/>
        </p:scale>
        <p:origin x="830" y="-407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0E0897-623B-4867-864C-B7335B5C3424}" type="datetimeFigureOut">
              <a:rPr lang="pt-BR" smtClean="0"/>
              <a:t>09/07/2025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A03B3A6-3BB5-4075-B9EE-0CE03ACC868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477795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221692" rtl="0" eaLnBrk="1" latinLnBrk="0" hangingPunct="1">
      <a:defRPr sz="1604" kern="1200">
        <a:solidFill>
          <a:schemeClr val="tx1"/>
        </a:solidFill>
        <a:latin typeface="+mn-lt"/>
        <a:ea typeface="+mn-ea"/>
        <a:cs typeface="+mn-cs"/>
      </a:defRPr>
    </a:lvl1pPr>
    <a:lvl2pPr marL="610845" algn="l" defTabSz="1221692" rtl="0" eaLnBrk="1" latinLnBrk="0" hangingPunct="1">
      <a:defRPr sz="1604" kern="1200">
        <a:solidFill>
          <a:schemeClr val="tx1"/>
        </a:solidFill>
        <a:latin typeface="+mn-lt"/>
        <a:ea typeface="+mn-ea"/>
        <a:cs typeface="+mn-cs"/>
      </a:defRPr>
    </a:lvl2pPr>
    <a:lvl3pPr marL="1221692" algn="l" defTabSz="1221692" rtl="0" eaLnBrk="1" latinLnBrk="0" hangingPunct="1">
      <a:defRPr sz="1604" kern="1200">
        <a:solidFill>
          <a:schemeClr val="tx1"/>
        </a:solidFill>
        <a:latin typeface="+mn-lt"/>
        <a:ea typeface="+mn-ea"/>
        <a:cs typeface="+mn-cs"/>
      </a:defRPr>
    </a:lvl3pPr>
    <a:lvl4pPr marL="1832539" algn="l" defTabSz="1221692" rtl="0" eaLnBrk="1" latinLnBrk="0" hangingPunct="1">
      <a:defRPr sz="1604" kern="1200">
        <a:solidFill>
          <a:schemeClr val="tx1"/>
        </a:solidFill>
        <a:latin typeface="+mn-lt"/>
        <a:ea typeface="+mn-ea"/>
        <a:cs typeface="+mn-cs"/>
      </a:defRPr>
    </a:lvl4pPr>
    <a:lvl5pPr marL="2443384" algn="l" defTabSz="1221692" rtl="0" eaLnBrk="1" latinLnBrk="0" hangingPunct="1">
      <a:defRPr sz="1604" kern="1200">
        <a:solidFill>
          <a:schemeClr val="tx1"/>
        </a:solidFill>
        <a:latin typeface="+mn-lt"/>
        <a:ea typeface="+mn-ea"/>
        <a:cs typeface="+mn-cs"/>
      </a:defRPr>
    </a:lvl5pPr>
    <a:lvl6pPr marL="3054231" algn="l" defTabSz="1221692" rtl="0" eaLnBrk="1" latinLnBrk="0" hangingPunct="1">
      <a:defRPr sz="1604" kern="1200">
        <a:solidFill>
          <a:schemeClr val="tx1"/>
        </a:solidFill>
        <a:latin typeface="+mn-lt"/>
        <a:ea typeface="+mn-ea"/>
        <a:cs typeface="+mn-cs"/>
      </a:defRPr>
    </a:lvl6pPr>
    <a:lvl7pPr marL="3665077" algn="l" defTabSz="1221692" rtl="0" eaLnBrk="1" latinLnBrk="0" hangingPunct="1">
      <a:defRPr sz="1604" kern="1200">
        <a:solidFill>
          <a:schemeClr val="tx1"/>
        </a:solidFill>
        <a:latin typeface="+mn-lt"/>
        <a:ea typeface="+mn-ea"/>
        <a:cs typeface="+mn-cs"/>
      </a:defRPr>
    </a:lvl7pPr>
    <a:lvl8pPr marL="4275923" algn="l" defTabSz="1221692" rtl="0" eaLnBrk="1" latinLnBrk="0" hangingPunct="1">
      <a:defRPr sz="1604" kern="1200">
        <a:solidFill>
          <a:schemeClr val="tx1"/>
        </a:solidFill>
        <a:latin typeface="+mn-lt"/>
        <a:ea typeface="+mn-ea"/>
        <a:cs typeface="+mn-cs"/>
      </a:defRPr>
    </a:lvl8pPr>
    <a:lvl9pPr marL="4886769" algn="l" defTabSz="1221692" rtl="0" eaLnBrk="1" latinLnBrk="0" hangingPunct="1">
      <a:defRPr sz="1604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ÁGINA DE CAPA">
    <p:bg>
      <p:bgPr>
        <a:blipFill dpi="0" rotWithShape="1">
          <a:blip r:embed="rId2">
            <a:alphaModFix amt="80000"/>
            <a:lum/>
          </a:blip>
          <a:srcRect/>
          <a:stretch>
            <a:fillRect l="-59000" r="-5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rma Livre: Forma 6">
            <a:extLst>
              <a:ext uri="{FF2B5EF4-FFF2-40B4-BE49-F238E27FC236}">
                <a16:creationId xmlns:a16="http://schemas.microsoft.com/office/drawing/2014/main" id="{37241FC1-D4AE-9B8E-8440-86F8B7DF743F}"/>
              </a:ext>
            </a:extLst>
          </p:cNvPr>
          <p:cNvSpPr/>
          <p:nvPr userDrawn="1"/>
        </p:nvSpPr>
        <p:spPr>
          <a:xfrm>
            <a:off x="0" y="1"/>
            <a:ext cx="9601200" cy="1016585"/>
          </a:xfrm>
          <a:custGeom>
            <a:avLst/>
            <a:gdLst>
              <a:gd name="connsiteX0" fmla="*/ 6008104 w 9601200"/>
              <a:gd name="connsiteY0" fmla="*/ 0 h 1016585"/>
              <a:gd name="connsiteX1" fmla="*/ 9601200 w 9601200"/>
              <a:gd name="connsiteY1" fmla="*/ 0 h 1016585"/>
              <a:gd name="connsiteX2" fmla="*/ 9601200 w 9601200"/>
              <a:gd name="connsiteY2" fmla="*/ 967853 h 1016585"/>
              <a:gd name="connsiteX3" fmla="*/ 9393461 w 9601200"/>
              <a:gd name="connsiteY3" fmla="*/ 995679 h 1016585"/>
              <a:gd name="connsiteX4" fmla="*/ 6016331 w 9601200"/>
              <a:gd name="connsiteY4" fmla="*/ 4048 h 1016585"/>
              <a:gd name="connsiteX5" fmla="*/ 0 w 9601200"/>
              <a:gd name="connsiteY5" fmla="*/ 0 h 1016585"/>
              <a:gd name="connsiteX6" fmla="*/ 1499024 w 9601200"/>
              <a:gd name="connsiteY6" fmla="*/ 0 h 1016585"/>
              <a:gd name="connsiteX7" fmla="*/ 1193154 w 9601200"/>
              <a:gd name="connsiteY7" fmla="*/ 101516 h 1016585"/>
              <a:gd name="connsiteX8" fmla="*/ 5327 w 9601200"/>
              <a:gd name="connsiteY8" fmla="*/ 870243 h 1016585"/>
              <a:gd name="connsiteX9" fmla="*/ 0 w 9601200"/>
              <a:gd name="connsiteY9" fmla="*/ 876827 h 10165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601200" h="1016585">
                <a:moveTo>
                  <a:pt x="6008104" y="0"/>
                </a:moveTo>
                <a:lnTo>
                  <a:pt x="9601200" y="0"/>
                </a:lnTo>
                <a:lnTo>
                  <a:pt x="9601200" y="967853"/>
                </a:lnTo>
                <a:lnTo>
                  <a:pt x="9393461" y="995679"/>
                </a:lnTo>
                <a:cubicBezTo>
                  <a:pt x="7955725" y="1144325"/>
                  <a:pt x="6915908" y="467499"/>
                  <a:pt x="6016331" y="4048"/>
                </a:cubicBezTo>
                <a:close/>
                <a:moveTo>
                  <a:pt x="0" y="0"/>
                </a:moveTo>
                <a:lnTo>
                  <a:pt x="1499024" y="0"/>
                </a:lnTo>
                <a:lnTo>
                  <a:pt x="1193154" y="101516"/>
                </a:lnTo>
                <a:cubicBezTo>
                  <a:pt x="765065" y="257190"/>
                  <a:pt x="353565" y="473110"/>
                  <a:pt x="5327" y="870243"/>
                </a:cubicBezTo>
                <a:lnTo>
                  <a:pt x="0" y="876827"/>
                </a:lnTo>
                <a:close/>
              </a:path>
            </a:pathLst>
          </a:custGeom>
          <a:solidFill>
            <a:srgbClr val="4A867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pt-BR"/>
          </a:p>
        </p:txBody>
      </p:sp>
      <p:pic>
        <p:nvPicPr>
          <p:cNvPr id="5" name="Imagem 4" descr="Desenho de um círculo&#10;&#10;O conteúdo gerado por IA pode estar incorreto.">
            <a:extLst>
              <a:ext uri="{FF2B5EF4-FFF2-40B4-BE49-F238E27FC236}">
                <a16:creationId xmlns:a16="http://schemas.microsoft.com/office/drawing/2014/main" id="{A67F21C3-04DA-1782-EE9B-DD5E8C6A4C60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44770" y="254640"/>
            <a:ext cx="1054535" cy="4519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04161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ÁGINA FINAL">
    <p:bg>
      <p:bgPr>
        <a:blipFill dpi="0" rotWithShape="1">
          <a:blip r:embed="rId2">
            <a:alphaModFix amt="80000"/>
            <a:lum/>
          </a:blip>
          <a:srcRect/>
          <a:stretch>
            <a:fillRect l="-59000" r="-5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rma Livre: Forma 5">
            <a:extLst>
              <a:ext uri="{FF2B5EF4-FFF2-40B4-BE49-F238E27FC236}">
                <a16:creationId xmlns:a16="http://schemas.microsoft.com/office/drawing/2014/main" id="{CCA221DB-1426-A797-F73A-6D89E8694358}"/>
              </a:ext>
            </a:extLst>
          </p:cNvPr>
          <p:cNvSpPr/>
          <p:nvPr userDrawn="1"/>
        </p:nvSpPr>
        <p:spPr>
          <a:xfrm>
            <a:off x="0" y="12273280"/>
            <a:ext cx="9601200" cy="528320"/>
          </a:xfrm>
          <a:custGeom>
            <a:avLst/>
            <a:gdLst>
              <a:gd name="connsiteX0" fmla="*/ 294638 w 9601200"/>
              <a:gd name="connsiteY0" fmla="*/ 0 h 571412"/>
              <a:gd name="connsiteX1" fmla="*/ 9306562 w 9601200"/>
              <a:gd name="connsiteY1" fmla="*/ 0 h 571412"/>
              <a:gd name="connsiteX2" fmla="*/ 9601200 w 9601200"/>
              <a:gd name="connsiteY2" fmla="*/ 294638 h 571412"/>
              <a:gd name="connsiteX3" fmla="*/ 9601200 w 9601200"/>
              <a:gd name="connsiteY3" fmla="*/ 571412 h 571412"/>
              <a:gd name="connsiteX4" fmla="*/ 0 w 9601200"/>
              <a:gd name="connsiteY4" fmla="*/ 571412 h 571412"/>
              <a:gd name="connsiteX5" fmla="*/ 0 w 9601200"/>
              <a:gd name="connsiteY5" fmla="*/ 294638 h 571412"/>
              <a:gd name="connsiteX6" fmla="*/ 294638 w 9601200"/>
              <a:gd name="connsiteY6" fmla="*/ 0 h 5714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601200" h="571412">
                <a:moveTo>
                  <a:pt x="294638" y="0"/>
                </a:moveTo>
                <a:lnTo>
                  <a:pt x="9306562" y="0"/>
                </a:lnTo>
                <a:cubicBezTo>
                  <a:pt x="9469286" y="0"/>
                  <a:pt x="9601200" y="131914"/>
                  <a:pt x="9601200" y="294638"/>
                </a:cubicBezTo>
                <a:lnTo>
                  <a:pt x="9601200" y="571412"/>
                </a:lnTo>
                <a:lnTo>
                  <a:pt x="0" y="571412"/>
                </a:lnTo>
                <a:lnTo>
                  <a:pt x="0" y="294638"/>
                </a:lnTo>
                <a:cubicBezTo>
                  <a:pt x="0" y="131914"/>
                  <a:pt x="131914" y="0"/>
                  <a:pt x="294638" y="0"/>
                </a:cubicBezTo>
                <a:close/>
              </a:path>
            </a:pathLst>
          </a:custGeom>
          <a:solidFill>
            <a:srgbClr val="4A867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pt-BR" dirty="0"/>
          </a:p>
        </p:txBody>
      </p:sp>
      <p:pic>
        <p:nvPicPr>
          <p:cNvPr id="5" name="Imagem 4" descr="Desenho de um círculo&#10;&#10;O conteúdo gerado por IA pode estar incorreto.">
            <a:extLst>
              <a:ext uri="{FF2B5EF4-FFF2-40B4-BE49-F238E27FC236}">
                <a16:creationId xmlns:a16="http://schemas.microsoft.com/office/drawing/2014/main" id="{A67F21C3-04DA-1782-EE9B-DD5E8C6A4C60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34956" y="12395165"/>
            <a:ext cx="617394" cy="2645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80315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ÁGINA DE CORPO">
    <p:bg>
      <p:bgPr>
        <a:blipFill dpi="0" rotWithShape="1">
          <a:blip r:embed="rId2">
            <a:alphaModFix amt="88000"/>
            <a:lum/>
          </a:blip>
          <a:srcRect/>
          <a:stretch>
            <a:fillRect l="-50000" r="-5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191031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392199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4" r:id="rId1"/>
    <p:sldLayoutId id="2147483705" r:id="rId2"/>
    <p:sldLayoutId id="2147483706" r:id="rId3"/>
  </p:sldLayoutIdLst>
  <p:txStyles>
    <p:titleStyle>
      <a:lvl1pPr algn="l" defTabSz="960120" rtl="0" eaLnBrk="1" latinLnBrk="0" hangingPunct="1">
        <a:lnSpc>
          <a:spcPct val="90000"/>
        </a:lnSpc>
        <a:spcBef>
          <a:spcPct val="0"/>
        </a:spcBef>
        <a:buNone/>
        <a:defRPr sz="46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40030" indent="-240030" algn="l" defTabSz="960120" rtl="0" eaLnBrk="1" latinLnBrk="0" hangingPunct="1">
        <a:lnSpc>
          <a:spcPct val="90000"/>
        </a:lnSpc>
        <a:spcBef>
          <a:spcPts val="1050"/>
        </a:spcBef>
        <a:buFont typeface="Arial" panose="020B0604020202020204" pitchFamily="34" charset="0"/>
        <a:buChar char="•"/>
        <a:defRPr sz="2940" kern="1200">
          <a:solidFill>
            <a:schemeClr val="tx1"/>
          </a:solidFill>
          <a:latin typeface="+mn-lt"/>
          <a:ea typeface="+mn-ea"/>
          <a:cs typeface="+mn-cs"/>
        </a:defRPr>
      </a:lvl1pPr>
      <a:lvl2pPr marL="72009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0015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68021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4pPr>
      <a:lvl5pPr marL="216027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5pPr>
      <a:lvl6pPr marL="264033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6pPr>
      <a:lvl7pPr marL="312039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7pPr>
      <a:lvl8pPr marL="360045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8pPr>
      <a:lvl9pPr marL="408051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1pPr>
      <a:lvl2pPr marL="48006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2pPr>
      <a:lvl3pPr marL="96012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3pPr>
      <a:lvl4pPr marL="144018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4pPr>
      <a:lvl5pPr marL="192024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5pPr>
      <a:lvl6pPr marL="240030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6pPr>
      <a:lvl7pPr marL="288036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7pPr>
      <a:lvl8pPr marL="336042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8pPr>
      <a:lvl9pPr marL="384048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sv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79000"/>
            <a:lum/>
          </a:blip>
          <a:srcRect/>
          <a:stretch>
            <a:fillRect l="-59000" r="-5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Gráfico 19" descr="Aviso com preenchimento sólido">
            <a:extLst>
              <a:ext uri="{FF2B5EF4-FFF2-40B4-BE49-F238E27FC236}">
                <a16:creationId xmlns:a16="http://schemas.microsoft.com/office/drawing/2014/main" id="{B6FF8CBD-2396-96F4-6D71-679556CB841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572947" y="576196"/>
            <a:ext cx="1553869" cy="1553869"/>
          </a:xfrm>
          <a:prstGeom prst="rect">
            <a:avLst/>
          </a:prstGeom>
        </p:spPr>
      </p:pic>
      <p:sp>
        <p:nvSpPr>
          <p:cNvPr id="2" name="CaixaDeTexto 1">
            <a:extLst>
              <a:ext uri="{FF2B5EF4-FFF2-40B4-BE49-F238E27FC236}">
                <a16:creationId xmlns:a16="http://schemas.microsoft.com/office/drawing/2014/main" id="{626A5564-C1A5-B508-501F-CE8DDFFE89E0}"/>
              </a:ext>
            </a:extLst>
          </p:cNvPr>
          <p:cNvSpPr txBox="1"/>
          <p:nvPr/>
        </p:nvSpPr>
        <p:spPr>
          <a:xfrm>
            <a:off x="1809701" y="915376"/>
            <a:ext cx="3417541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900" dirty="0">
                <a:solidFill>
                  <a:srgbClr val="4A867A"/>
                </a:solidFill>
                <a:latin typeface="Montserrat Bold" panose="00000800000000000000" pitchFamily="2" charset="0"/>
              </a:rPr>
              <a:t>Alerta ONA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BBB8FA7F-7511-8383-10A4-8EA8BC2E8F3A}"/>
              </a:ext>
            </a:extLst>
          </p:cNvPr>
          <p:cNvSpPr txBox="1"/>
          <p:nvPr/>
        </p:nvSpPr>
        <p:spPr>
          <a:xfrm>
            <a:off x="2000201" y="1433303"/>
            <a:ext cx="5063461" cy="4462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300" dirty="0">
                <a:solidFill>
                  <a:schemeClr val="bg1">
                    <a:lumMod val="50000"/>
                  </a:schemeClr>
                </a:solidFill>
                <a:latin typeface="Montserrat SemiBold" panose="00000700000000000000" pitchFamily="2" charset="0"/>
              </a:rPr>
              <a:t>PROJETO EVENTOS ADVERSOS</a:t>
            </a:r>
          </a:p>
        </p:txBody>
      </p:sp>
      <p:sp>
        <p:nvSpPr>
          <p:cNvPr id="4" name="Retângulo: Cantos Arredondados 3">
            <a:extLst>
              <a:ext uri="{FF2B5EF4-FFF2-40B4-BE49-F238E27FC236}">
                <a16:creationId xmlns:a16="http://schemas.microsoft.com/office/drawing/2014/main" id="{8D6224BD-E56E-E71B-BE27-F8673A5D1C7D}"/>
              </a:ext>
            </a:extLst>
          </p:cNvPr>
          <p:cNvSpPr/>
          <p:nvPr/>
        </p:nvSpPr>
        <p:spPr>
          <a:xfrm>
            <a:off x="-910397" y="2762218"/>
            <a:ext cx="2853497" cy="348516"/>
          </a:xfrm>
          <a:prstGeom prst="roundRect">
            <a:avLst>
              <a:gd name="adj" fmla="val 50000"/>
            </a:avLst>
          </a:prstGeom>
          <a:solidFill>
            <a:srgbClr val="4A867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bg1"/>
              </a:solidFill>
            </a:endParaRP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B5DEACBF-38D1-8067-B3E7-0D22D42D9F44}"/>
              </a:ext>
            </a:extLst>
          </p:cNvPr>
          <p:cNvSpPr txBox="1"/>
          <p:nvPr/>
        </p:nvSpPr>
        <p:spPr>
          <a:xfrm>
            <a:off x="1099594" y="2727980"/>
            <a:ext cx="9124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700" dirty="0">
                <a:solidFill>
                  <a:schemeClr val="bg1"/>
                </a:solidFill>
                <a:latin typeface="Montserrat SemiBold" panose="00000700000000000000" pitchFamily="2" charset="0"/>
              </a:rPr>
              <a:t>Caso</a:t>
            </a:r>
            <a:r>
              <a:rPr lang="pt-BR" dirty="0">
                <a:solidFill>
                  <a:schemeClr val="bg1"/>
                </a:solidFill>
                <a:latin typeface="Montserrat SemiBold" panose="00000700000000000000" pitchFamily="2" charset="0"/>
              </a:rPr>
              <a:t>:</a:t>
            </a:r>
          </a:p>
        </p:txBody>
      </p:sp>
      <p:sp>
        <p:nvSpPr>
          <p:cNvPr id="6" name="Retângulo: Cantos Arredondados 5">
            <a:extLst>
              <a:ext uri="{FF2B5EF4-FFF2-40B4-BE49-F238E27FC236}">
                <a16:creationId xmlns:a16="http://schemas.microsoft.com/office/drawing/2014/main" id="{0ECF597C-95D7-0C9C-DF1F-1D8A4159A270}"/>
              </a:ext>
            </a:extLst>
          </p:cNvPr>
          <p:cNvSpPr/>
          <p:nvPr/>
        </p:nvSpPr>
        <p:spPr>
          <a:xfrm>
            <a:off x="572947" y="3344378"/>
            <a:ext cx="8501605" cy="1611449"/>
          </a:xfrm>
          <a:prstGeom prst="roundRect">
            <a:avLst>
              <a:gd name="adj" fmla="val 12766"/>
            </a:avLst>
          </a:prstGeom>
          <a:solidFill>
            <a:schemeClr val="bg1"/>
          </a:solidFill>
          <a:ln>
            <a:noFill/>
          </a:ln>
          <a:effectLst>
            <a:outerShdw blurRad="88900" dist="38100" dir="2700000" algn="tl" rotWithShape="0">
              <a:prstClr val="black">
                <a:alpha val="27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52000" rIns="252000" rtlCol="0" anchor="ctr"/>
          <a:lstStyle/>
          <a:p>
            <a:pPr algn="just"/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Paciente em tratamento de pneumonia apresentou parada cardiorrespiratória na madrugada, sem que fosse identificado o momento exato da ocorrência. Durante a avaliação do plantão diurno do mesmo dia, constatou-se que todos os alarmes do monitor estavam desligados. Além disso, o paciente estava recebendo noradrenalina por meio de um acesso venoso periférico que estava perdido, havendo relato de que o médico do plantão noturno não realizou a punção venosa necessária. O acesso venoso só foi instalado às 9:00 da manhã. O paciente evoluiu para choque refratário e veio a óbito.</a:t>
            </a:r>
          </a:p>
        </p:txBody>
      </p:sp>
      <p:sp>
        <p:nvSpPr>
          <p:cNvPr id="12" name="Retângulo: Cantos Arredondados 11">
            <a:extLst>
              <a:ext uri="{FF2B5EF4-FFF2-40B4-BE49-F238E27FC236}">
                <a16:creationId xmlns:a16="http://schemas.microsoft.com/office/drawing/2014/main" id="{65D63DC8-6779-1F65-3310-4A24397B9042}"/>
              </a:ext>
            </a:extLst>
          </p:cNvPr>
          <p:cNvSpPr/>
          <p:nvPr/>
        </p:nvSpPr>
        <p:spPr>
          <a:xfrm>
            <a:off x="572947" y="5957073"/>
            <a:ext cx="8501605" cy="1329390"/>
          </a:xfrm>
          <a:prstGeom prst="roundRect">
            <a:avLst>
              <a:gd name="adj" fmla="val 11647"/>
            </a:avLst>
          </a:prstGeom>
          <a:solidFill>
            <a:schemeClr val="bg1"/>
          </a:solidFill>
          <a:ln>
            <a:noFill/>
          </a:ln>
          <a:effectLst>
            <a:outerShdw blurRad="88900" dist="38100" dir="2700000" algn="tl" rotWithShape="0">
              <a:prstClr val="black">
                <a:alpha val="27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52000" rIns="252000" rtlCol="0" anchor="ctr"/>
          <a:lstStyle/>
          <a:p>
            <a:pPr marL="285750" indent="-285750" algn="just">
              <a:buClr>
                <a:srgbClr val="4A867A"/>
              </a:buClr>
              <a:buSzPct val="130000"/>
              <a:buFont typeface="Arial" panose="020B0604020202020204" pitchFamily="34" charset="0"/>
              <a:buChar char="•"/>
            </a:pPr>
            <a:r>
              <a:rPr lang="pt-BR" sz="1200" b="1" dirty="0">
                <a:solidFill>
                  <a:schemeClr val="bg2">
                    <a:lumMod val="50000"/>
                  </a:schemeClr>
                </a:solidFill>
              </a:rPr>
              <a:t>Processos clínicos: </a:t>
            </a:r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relacionados diretamente ao atendimento assistencial ao paciente;</a:t>
            </a:r>
          </a:p>
          <a:p>
            <a:pPr marL="285750" indent="-285750" algn="just">
              <a:spcBef>
                <a:spcPts val="300"/>
              </a:spcBef>
              <a:spcAft>
                <a:spcPts val="300"/>
              </a:spcAft>
              <a:buClr>
                <a:srgbClr val="4A867A"/>
              </a:buClr>
              <a:buSzPct val="130000"/>
              <a:buFont typeface="Arial" panose="020B0604020202020204" pitchFamily="34" charset="0"/>
              <a:buChar char="•"/>
            </a:pPr>
            <a:r>
              <a:rPr lang="pt-BR" sz="1200" b="1" dirty="0">
                <a:solidFill>
                  <a:schemeClr val="bg2">
                    <a:lumMod val="50000"/>
                  </a:schemeClr>
                </a:solidFill>
              </a:rPr>
              <a:t>Processos institucionais: </a:t>
            </a:r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relacionados às políticas, diretrizes e protocolos implementados pela organização.</a:t>
            </a:r>
          </a:p>
          <a:p>
            <a:pPr marL="285750" indent="-285750" algn="just">
              <a:buClr>
                <a:srgbClr val="4A867A"/>
              </a:buClr>
              <a:buSzPct val="130000"/>
              <a:buFont typeface="Arial" panose="020B0604020202020204" pitchFamily="34" charset="0"/>
              <a:buChar char="•"/>
            </a:pPr>
            <a:r>
              <a:rPr lang="pt-BR" sz="1200" b="1" dirty="0">
                <a:solidFill>
                  <a:schemeClr val="bg2">
                    <a:lumMod val="50000"/>
                  </a:schemeClr>
                </a:solidFill>
              </a:rPr>
              <a:t>Processos de qualidade e segurança do paciente: </a:t>
            </a:r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relacionados à análise e melhoria contínua dos serviços para prevenir falhas e aumentar a segurança do paciente.</a:t>
            </a:r>
          </a:p>
        </p:txBody>
      </p:sp>
      <p:sp>
        <p:nvSpPr>
          <p:cNvPr id="15" name="Retângulo: Cantos Arredondados 14">
            <a:extLst>
              <a:ext uri="{FF2B5EF4-FFF2-40B4-BE49-F238E27FC236}">
                <a16:creationId xmlns:a16="http://schemas.microsoft.com/office/drawing/2014/main" id="{92B59E56-A9E3-453B-DBA9-1E9864A5AB3E}"/>
              </a:ext>
            </a:extLst>
          </p:cNvPr>
          <p:cNvSpPr/>
          <p:nvPr/>
        </p:nvSpPr>
        <p:spPr>
          <a:xfrm>
            <a:off x="572947" y="8553354"/>
            <a:ext cx="8501605" cy="2814943"/>
          </a:xfrm>
          <a:prstGeom prst="roundRect">
            <a:avLst>
              <a:gd name="adj" fmla="val 7061"/>
            </a:avLst>
          </a:prstGeom>
          <a:solidFill>
            <a:schemeClr val="bg1"/>
          </a:solidFill>
          <a:ln>
            <a:noFill/>
          </a:ln>
          <a:effectLst>
            <a:outerShdw blurRad="88900" dist="38100" dir="2700000" algn="tl" rotWithShape="0">
              <a:prstClr val="black">
                <a:alpha val="27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52000" rIns="252000" rtlCol="0" anchor="ctr"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Garantir que os alarmes dos monitores estejam sempre ativados e configurados corretamente para detecção precoce de alterações clínicas.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Implementar protocolos rígidos de monitoramento contínuo para pacientes críticos, assegurando a identificação imediata de parada cardiorrespiratória.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Estabelecer a obrigatoriedade da avaliação periódica dos dispositivos de suporte à vida por toda a equipe assistencial.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Assegurar a disponibilidade e prontidão de acessos venosos adequados para infusão de drogas vasoativas, evitando interrupções no tratamento.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Definir fluxos assistenciais que garantam a resposta rápida diante de instabilidade clínica, com revisão estruturada das condutas médicas entre plantões.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Reforçar a responsabilidade da equipe médica na instalação e manutenção de acessos venosos essenciais para terapia intensiva.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Implementar auditorias regulares para revisão de eventos adversos, promovendo a melhoria contínua dos processos assistenciais.</a:t>
            </a:r>
          </a:p>
        </p:txBody>
      </p:sp>
      <p:sp>
        <p:nvSpPr>
          <p:cNvPr id="17" name="Retângulo: Cantos Arredondados 16">
            <a:extLst>
              <a:ext uri="{FF2B5EF4-FFF2-40B4-BE49-F238E27FC236}">
                <a16:creationId xmlns:a16="http://schemas.microsoft.com/office/drawing/2014/main" id="{C507BD92-2E3F-943F-50BE-224EA5A5420A}"/>
              </a:ext>
            </a:extLst>
          </p:cNvPr>
          <p:cNvSpPr/>
          <p:nvPr/>
        </p:nvSpPr>
        <p:spPr>
          <a:xfrm>
            <a:off x="-910398" y="5357214"/>
            <a:ext cx="4689918" cy="348516"/>
          </a:xfrm>
          <a:prstGeom prst="roundRect">
            <a:avLst>
              <a:gd name="adj" fmla="val 50000"/>
            </a:avLst>
          </a:prstGeom>
          <a:solidFill>
            <a:srgbClr val="4A867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bg1"/>
              </a:solidFill>
            </a:endParaRPr>
          </a:p>
        </p:txBody>
      </p:sp>
      <p:sp>
        <p:nvSpPr>
          <p:cNvPr id="11" name="CaixaDeTexto 10">
            <a:extLst>
              <a:ext uri="{FF2B5EF4-FFF2-40B4-BE49-F238E27FC236}">
                <a16:creationId xmlns:a16="http://schemas.microsoft.com/office/drawing/2014/main" id="{6999882F-3B7D-959F-A1E8-55CD4A8ADF87}"/>
              </a:ext>
            </a:extLst>
          </p:cNvPr>
          <p:cNvSpPr txBox="1"/>
          <p:nvPr/>
        </p:nvSpPr>
        <p:spPr>
          <a:xfrm>
            <a:off x="1099594" y="5346008"/>
            <a:ext cx="2923766" cy="3539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700" dirty="0">
                <a:solidFill>
                  <a:schemeClr val="bg1"/>
                </a:solidFill>
                <a:latin typeface="Montserrat SemiBold" panose="00000700000000000000" pitchFamily="2" charset="0"/>
              </a:rPr>
              <a:t>Processos envolvidos:</a:t>
            </a:r>
          </a:p>
        </p:txBody>
      </p:sp>
      <p:sp>
        <p:nvSpPr>
          <p:cNvPr id="18" name="Retângulo: Cantos Arredondados 17">
            <a:extLst>
              <a:ext uri="{FF2B5EF4-FFF2-40B4-BE49-F238E27FC236}">
                <a16:creationId xmlns:a16="http://schemas.microsoft.com/office/drawing/2014/main" id="{517F281B-3780-4D2E-396C-90E6AB64076D}"/>
              </a:ext>
            </a:extLst>
          </p:cNvPr>
          <p:cNvSpPr/>
          <p:nvPr/>
        </p:nvSpPr>
        <p:spPr>
          <a:xfrm>
            <a:off x="-910398" y="7781314"/>
            <a:ext cx="5167438" cy="348516"/>
          </a:xfrm>
          <a:prstGeom prst="roundRect">
            <a:avLst>
              <a:gd name="adj" fmla="val 50000"/>
            </a:avLst>
          </a:prstGeom>
          <a:solidFill>
            <a:srgbClr val="4A867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bg1"/>
              </a:solidFill>
            </a:endParaRPr>
          </a:p>
        </p:txBody>
      </p:sp>
      <p:sp>
        <p:nvSpPr>
          <p:cNvPr id="14" name="CaixaDeTexto 13">
            <a:extLst>
              <a:ext uri="{FF2B5EF4-FFF2-40B4-BE49-F238E27FC236}">
                <a16:creationId xmlns:a16="http://schemas.microsoft.com/office/drawing/2014/main" id="{7B31339E-ECC4-E42F-042A-C104FDC794DC}"/>
              </a:ext>
            </a:extLst>
          </p:cNvPr>
          <p:cNvSpPr txBox="1"/>
          <p:nvPr/>
        </p:nvSpPr>
        <p:spPr>
          <a:xfrm>
            <a:off x="1099594" y="7775112"/>
            <a:ext cx="3822926" cy="3539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700" dirty="0">
                <a:solidFill>
                  <a:schemeClr val="bg1"/>
                </a:solidFill>
                <a:latin typeface="Montserrat SemiBold" panose="00000700000000000000" pitchFamily="2" charset="0"/>
              </a:rPr>
              <a:t>Alertas / Recomendações:</a:t>
            </a:r>
          </a:p>
        </p:txBody>
      </p:sp>
      <p:sp>
        <p:nvSpPr>
          <p:cNvPr id="7" name="Retângulo: Cantos Arredondados 6">
            <a:extLst>
              <a:ext uri="{FF2B5EF4-FFF2-40B4-BE49-F238E27FC236}">
                <a16:creationId xmlns:a16="http://schemas.microsoft.com/office/drawing/2014/main" id="{589A8597-E760-2DF2-8F56-79A8343C00A5}"/>
              </a:ext>
            </a:extLst>
          </p:cNvPr>
          <p:cNvSpPr/>
          <p:nvPr/>
        </p:nvSpPr>
        <p:spPr>
          <a:xfrm>
            <a:off x="72582" y="11974246"/>
            <a:ext cx="9429558" cy="697814"/>
          </a:xfrm>
          <a:prstGeom prst="roundRect">
            <a:avLst>
              <a:gd name="adj" fmla="val 50000"/>
            </a:avLst>
          </a:prstGeom>
          <a:solidFill>
            <a:srgbClr val="4A867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500" b="1" dirty="0"/>
              <a:t>Manter o monitoramento contínuo, com os alarmes sempre ativos, acesso venoso pérvio e adequado reduz riscos fatais e salva vidas.</a:t>
            </a:r>
            <a:endParaRPr lang="pt-BR" sz="1500" dirty="0"/>
          </a:p>
        </p:txBody>
      </p:sp>
    </p:spTree>
    <p:extLst>
      <p:ext uri="{BB962C8B-B14F-4D97-AF65-F5344CB8AC3E}">
        <p14:creationId xmlns:p14="http://schemas.microsoft.com/office/powerpoint/2010/main" val="24077122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: Cantos Arredondados 1">
            <a:extLst>
              <a:ext uri="{FF2B5EF4-FFF2-40B4-BE49-F238E27FC236}">
                <a16:creationId xmlns:a16="http://schemas.microsoft.com/office/drawing/2014/main" id="{F051F652-0102-9B54-6ACF-D6D52D952AA0}"/>
              </a:ext>
            </a:extLst>
          </p:cNvPr>
          <p:cNvSpPr/>
          <p:nvPr/>
        </p:nvSpPr>
        <p:spPr>
          <a:xfrm>
            <a:off x="572947" y="1054386"/>
            <a:ext cx="8501605" cy="2038120"/>
          </a:xfrm>
          <a:prstGeom prst="roundRect">
            <a:avLst>
              <a:gd name="adj" fmla="val 8844"/>
            </a:avLst>
          </a:prstGeom>
          <a:solidFill>
            <a:schemeClr val="bg1"/>
          </a:solidFill>
          <a:ln>
            <a:noFill/>
          </a:ln>
          <a:effectLst>
            <a:outerShdw blurRad="88900" dist="38100" dir="2700000" algn="tl" rotWithShape="0">
              <a:prstClr val="black">
                <a:alpha val="27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52000" rIns="252000" rtlCol="0" anchor="ctr"/>
          <a:lstStyle/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Falta de configuração adequada dos alarmes do monitor, que estavam desligados durante a avaliação.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Monitoramento contínuo insuficiente, impedindo a identificação imediata do momento da parada cardiorrespiratória.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Administração de noradrenalina por meio de acesso venoso periférico inadequado, que estava perdido.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Atraso na reposição do acesso venoso, que só foi instalado às 9:00 da manhã.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Falha do médico plantonista noturno em realizar a punção venosa necessária para manter o acesso adequado.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Ausência de protocolos rigorosos para verificação e manutenção dos dispositivos de monitoramento e suporte terapêutico.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Falhas na comunicação e supervisão durante a transição entre plantões.</a:t>
            </a:r>
          </a:p>
        </p:txBody>
      </p:sp>
      <p:sp>
        <p:nvSpPr>
          <p:cNvPr id="3" name="Retângulo: Cantos Arredondados 2">
            <a:extLst>
              <a:ext uri="{FF2B5EF4-FFF2-40B4-BE49-F238E27FC236}">
                <a16:creationId xmlns:a16="http://schemas.microsoft.com/office/drawing/2014/main" id="{4B5C8094-6E16-6B61-502F-0EA689B4BD80}"/>
              </a:ext>
            </a:extLst>
          </p:cNvPr>
          <p:cNvSpPr/>
          <p:nvPr/>
        </p:nvSpPr>
        <p:spPr>
          <a:xfrm>
            <a:off x="-910398" y="338098"/>
            <a:ext cx="4621338" cy="348516"/>
          </a:xfrm>
          <a:prstGeom prst="roundRect">
            <a:avLst>
              <a:gd name="adj" fmla="val 50000"/>
            </a:avLst>
          </a:prstGeom>
          <a:solidFill>
            <a:srgbClr val="4A867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u="sng">
              <a:solidFill>
                <a:schemeClr val="bg1"/>
              </a:solidFill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D318BD25-E1B9-91BE-7FFF-B708599F6702}"/>
              </a:ext>
            </a:extLst>
          </p:cNvPr>
          <p:cNvSpPr txBox="1"/>
          <p:nvPr/>
        </p:nvSpPr>
        <p:spPr>
          <a:xfrm>
            <a:off x="1099594" y="331896"/>
            <a:ext cx="2611346" cy="3539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700" dirty="0">
                <a:solidFill>
                  <a:schemeClr val="bg1"/>
                </a:solidFill>
                <a:latin typeface="Montserrat SemiBold" panose="00000700000000000000" pitchFamily="2" charset="0"/>
              </a:rPr>
              <a:t>Causas identificadas:</a:t>
            </a:r>
          </a:p>
        </p:txBody>
      </p:sp>
      <p:sp>
        <p:nvSpPr>
          <p:cNvPr id="5" name="Retângulo: Cantos Arredondados 4">
            <a:extLst>
              <a:ext uri="{FF2B5EF4-FFF2-40B4-BE49-F238E27FC236}">
                <a16:creationId xmlns:a16="http://schemas.microsoft.com/office/drawing/2014/main" id="{355DE71B-BABB-0708-DC7C-67706FC9481D}"/>
              </a:ext>
            </a:extLst>
          </p:cNvPr>
          <p:cNvSpPr/>
          <p:nvPr/>
        </p:nvSpPr>
        <p:spPr>
          <a:xfrm>
            <a:off x="572947" y="5137172"/>
            <a:ext cx="8501605" cy="2597443"/>
          </a:xfrm>
          <a:prstGeom prst="roundRect">
            <a:avLst>
              <a:gd name="adj" fmla="val 8844"/>
            </a:avLst>
          </a:prstGeom>
          <a:solidFill>
            <a:schemeClr val="bg1"/>
          </a:solidFill>
          <a:ln>
            <a:noFill/>
          </a:ln>
          <a:effectLst>
            <a:outerShdw blurRad="88900" dist="38100" dir="2700000" algn="tl" rotWithShape="0">
              <a:prstClr val="black">
                <a:alpha val="27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52000" rIns="252000" numCol="2" spcCol="1008000" rtlCol="0" anchor="ctr"/>
          <a:lstStyle/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rgbClr val="4A867A"/>
              </a:buClr>
              <a:buSzPct val="130000"/>
              <a:buFont typeface="Arial" panose="020B0604020202020204" pitchFamily="34" charset="0"/>
              <a:buChar char="•"/>
            </a:pPr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Monitoramento contínuo dos pacientes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rgbClr val="4A867A"/>
              </a:buClr>
              <a:buSzPct val="130000"/>
              <a:buFont typeface="Arial" panose="020B0604020202020204" pitchFamily="34" charset="0"/>
              <a:buChar char="•"/>
            </a:pPr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Monitoramento dos sinais de alerta e deterioração clínica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rgbClr val="4A867A"/>
              </a:buClr>
              <a:buSzPct val="130000"/>
              <a:buFont typeface="Arial" panose="020B0604020202020204" pitchFamily="34" charset="0"/>
              <a:buChar char="•"/>
            </a:pPr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Implementação e gerenciamento dos protocolos clínicos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rgbClr val="4A867A"/>
              </a:buClr>
              <a:buSzPct val="130000"/>
              <a:buFont typeface="Arial" panose="020B0604020202020204" pitchFamily="34" charset="0"/>
              <a:buChar char="•"/>
            </a:pPr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Gestão de riscos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rgbClr val="4A867A"/>
              </a:buClr>
              <a:buSzPct val="130000"/>
              <a:buFont typeface="Arial" panose="020B0604020202020204" pitchFamily="34" charset="0"/>
              <a:buChar char="•"/>
            </a:pPr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Implementação e gerenciamento dos protocolos de segurança do paciente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rgbClr val="4A867A"/>
              </a:buClr>
              <a:buSzPct val="130000"/>
              <a:buFont typeface="Arial" panose="020B0604020202020204" pitchFamily="34" charset="0"/>
              <a:buChar char="•"/>
            </a:pPr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Gestão da satisfação/ manifestação dos pacientes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rgbClr val="4A867A"/>
              </a:buClr>
              <a:buSzPct val="130000"/>
              <a:buFont typeface="Arial" panose="020B0604020202020204" pitchFamily="34" charset="0"/>
              <a:buChar char="•"/>
            </a:pPr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Plano de alta multidisciplinar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rgbClr val="4A867A"/>
              </a:buClr>
              <a:buSzPct val="130000"/>
              <a:buFont typeface="Arial" panose="020B0604020202020204" pitchFamily="34" charset="0"/>
              <a:buChar char="•"/>
            </a:pPr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Treinamento e capacitação da Equipe.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rgbClr val="4A867A"/>
              </a:buClr>
              <a:buSzPct val="130000"/>
              <a:buFont typeface="Arial" panose="020B0604020202020204" pitchFamily="34" charset="0"/>
              <a:buChar char="•"/>
            </a:pPr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Monitoramento de eficácia das ações/ treinamentos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rgbClr val="4A867A"/>
              </a:buClr>
              <a:buSzPct val="130000"/>
              <a:buFont typeface="Arial" panose="020B0604020202020204" pitchFamily="34" charset="0"/>
              <a:buChar char="•"/>
            </a:pPr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Monitoramento e análise de resultados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rgbClr val="4A867A"/>
              </a:buClr>
              <a:buSzPct val="130000"/>
              <a:buFont typeface="Arial" panose="020B0604020202020204" pitchFamily="34" charset="0"/>
              <a:buChar char="•"/>
            </a:pPr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Notificação e tratativa de eventos adversos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rgbClr val="4A867A"/>
              </a:buClr>
              <a:buSzPct val="130000"/>
              <a:buFont typeface="Arial" panose="020B0604020202020204" pitchFamily="34" charset="0"/>
              <a:buChar char="•"/>
            </a:pPr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Comunicação efetiva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rgbClr val="4A867A"/>
              </a:buClr>
              <a:buSzPct val="130000"/>
              <a:buFont typeface="Arial" panose="020B0604020202020204" pitchFamily="34" charset="0"/>
              <a:buChar char="•"/>
            </a:pPr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Suporte técnico as equipes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rgbClr val="4A867A"/>
              </a:buClr>
              <a:buSzPct val="130000"/>
              <a:buFont typeface="Arial" panose="020B0604020202020204" pitchFamily="34" charset="0"/>
              <a:buChar char="•"/>
            </a:pPr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Planejamento terapêutico individualizado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rgbClr val="4A867A"/>
              </a:buClr>
              <a:buSzPct val="130000"/>
              <a:buFont typeface="Arial" panose="020B0604020202020204" pitchFamily="34" charset="0"/>
              <a:buChar char="•"/>
            </a:pPr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Fluxos e critérios para alta ou transferência externa de pacientes/clientes.</a:t>
            </a:r>
          </a:p>
        </p:txBody>
      </p:sp>
      <p:sp>
        <p:nvSpPr>
          <p:cNvPr id="6" name="Retângulo: Cantos Arredondados 5">
            <a:extLst>
              <a:ext uri="{FF2B5EF4-FFF2-40B4-BE49-F238E27FC236}">
                <a16:creationId xmlns:a16="http://schemas.microsoft.com/office/drawing/2014/main" id="{AC74F9DD-06B0-8432-7B56-324AD04ADAB5}"/>
              </a:ext>
            </a:extLst>
          </p:cNvPr>
          <p:cNvSpPr/>
          <p:nvPr/>
        </p:nvSpPr>
        <p:spPr>
          <a:xfrm>
            <a:off x="-910398" y="3940581"/>
            <a:ext cx="8614218" cy="348516"/>
          </a:xfrm>
          <a:prstGeom prst="roundRect">
            <a:avLst>
              <a:gd name="adj" fmla="val 50000"/>
            </a:avLst>
          </a:prstGeom>
          <a:solidFill>
            <a:srgbClr val="4A867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bg1"/>
              </a:solidFill>
            </a:endParaRPr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id="{9F14CE4B-A647-0B77-FCFF-751C52CF0C2F}"/>
              </a:ext>
            </a:extLst>
          </p:cNvPr>
          <p:cNvSpPr txBox="1"/>
          <p:nvPr/>
        </p:nvSpPr>
        <p:spPr>
          <a:xfrm>
            <a:off x="1099594" y="3934379"/>
            <a:ext cx="7518626" cy="3539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700" dirty="0">
                <a:solidFill>
                  <a:schemeClr val="bg1"/>
                </a:solidFill>
                <a:latin typeface="Montserrat SemiBold" panose="00000700000000000000" pitchFamily="2" charset="0"/>
              </a:rPr>
              <a:t>Correlação com os padrões/requisitos dos Manuais ONA:</a:t>
            </a:r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id="{252FCF7C-26BD-E245-75F5-21A1EB9B1484}"/>
              </a:ext>
            </a:extLst>
          </p:cNvPr>
          <p:cNvSpPr txBox="1"/>
          <p:nvPr/>
        </p:nvSpPr>
        <p:spPr>
          <a:xfrm>
            <a:off x="1041287" y="4543765"/>
            <a:ext cx="751862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400" dirty="0">
                <a:solidFill>
                  <a:srgbClr val="4A867A"/>
                </a:solidFill>
                <a:latin typeface="Montserrat SemiBold" panose="00000700000000000000" pitchFamily="2" charset="0"/>
              </a:rPr>
              <a:t>Ao implementar de forma efetiva os padrões e requisitos da ONA, é possível prevenir eventos adversos e agravos na saúde, como por exemplo:</a:t>
            </a:r>
          </a:p>
        </p:txBody>
      </p:sp>
      <p:sp>
        <p:nvSpPr>
          <p:cNvPr id="9" name="Retângulo: Cantos Arredondados 8">
            <a:extLst>
              <a:ext uri="{FF2B5EF4-FFF2-40B4-BE49-F238E27FC236}">
                <a16:creationId xmlns:a16="http://schemas.microsoft.com/office/drawing/2014/main" id="{525E5266-2AE4-9E6A-4848-8ACEF4BF846A}"/>
              </a:ext>
            </a:extLst>
          </p:cNvPr>
          <p:cNvSpPr/>
          <p:nvPr/>
        </p:nvSpPr>
        <p:spPr>
          <a:xfrm>
            <a:off x="572947" y="8421064"/>
            <a:ext cx="8501605" cy="2597442"/>
          </a:xfrm>
          <a:prstGeom prst="roundRect">
            <a:avLst>
              <a:gd name="adj" fmla="val 8844"/>
            </a:avLst>
          </a:prstGeom>
          <a:solidFill>
            <a:schemeClr val="bg1"/>
          </a:solidFill>
          <a:ln>
            <a:noFill/>
          </a:ln>
          <a:effectLst>
            <a:outerShdw blurRad="88900" dist="38100" dir="2700000" algn="tl" rotWithShape="0">
              <a:prstClr val="black">
                <a:alpha val="27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52000" rIns="252000" rtlCol="0" anchor="ctr"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Realizar inspeções diárias e testes regulares dos alarmes dos monitores para garantir seu funcionamento adequado.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Estabelecer protocolos de monitoramento contínuo para pacientes críticos, com verificações periódicas dos dispositivos de suporte à vida.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Desenvolver procedimentos para a rápida instalação e manutenção de acessos venosos adequados, assegurando a administração contínua de medicamentos.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Criar um protocolo de resposta imediata para a identificação e correção de falhas em dispositivos de monitoramento e acessos venosos.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Reforçar a comunicação entre plantões, garantindo a passagem completa de informações críticas e a supervisão efetiva das condutas.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Capacitar a equipe por meio de treinamentos e simulações regulares, focados na identificação precoce de eventos adversos e na resposta emergencial.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Instituir auditorias periódicas de segurança do paciente para identificar, registrar e corrigir falhas nos processos assistenciais.</a:t>
            </a:r>
          </a:p>
        </p:txBody>
      </p:sp>
      <p:sp>
        <p:nvSpPr>
          <p:cNvPr id="10" name="Retângulo: Cantos Arredondados 9">
            <a:extLst>
              <a:ext uri="{FF2B5EF4-FFF2-40B4-BE49-F238E27FC236}">
                <a16:creationId xmlns:a16="http://schemas.microsoft.com/office/drawing/2014/main" id="{CB37A66E-ACCE-5F97-855C-9C7E4A9C46BB}"/>
              </a:ext>
            </a:extLst>
          </p:cNvPr>
          <p:cNvSpPr/>
          <p:nvPr/>
        </p:nvSpPr>
        <p:spPr>
          <a:xfrm>
            <a:off x="-910398" y="7825482"/>
            <a:ext cx="4621338" cy="348516"/>
          </a:xfrm>
          <a:prstGeom prst="roundRect">
            <a:avLst>
              <a:gd name="adj" fmla="val 50000"/>
            </a:avLst>
          </a:prstGeom>
          <a:solidFill>
            <a:srgbClr val="4A867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u="sng">
              <a:solidFill>
                <a:schemeClr val="bg1"/>
              </a:solidFill>
            </a:endParaRPr>
          </a:p>
        </p:txBody>
      </p:sp>
      <p:sp>
        <p:nvSpPr>
          <p:cNvPr id="11" name="CaixaDeTexto 10">
            <a:extLst>
              <a:ext uri="{FF2B5EF4-FFF2-40B4-BE49-F238E27FC236}">
                <a16:creationId xmlns:a16="http://schemas.microsoft.com/office/drawing/2014/main" id="{8B94F5CF-331D-4AB4-C67B-28D915C31DF7}"/>
              </a:ext>
            </a:extLst>
          </p:cNvPr>
          <p:cNvSpPr txBox="1"/>
          <p:nvPr/>
        </p:nvSpPr>
        <p:spPr>
          <a:xfrm>
            <a:off x="1099594" y="7819280"/>
            <a:ext cx="2611346" cy="3539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700" dirty="0">
                <a:solidFill>
                  <a:schemeClr val="bg1"/>
                </a:solidFill>
                <a:latin typeface="Montserrat SemiBold" panose="00000700000000000000" pitchFamily="2" charset="0"/>
              </a:rPr>
              <a:t>Melhorias propostas:</a:t>
            </a:r>
          </a:p>
        </p:txBody>
      </p:sp>
    </p:spTree>
    <p:extLst>
      <p:ext uri="{BB962C8B-B14F-4D97-AF65-F5344CB8AC3E}">
        <p14:creationId xmlns:p14="http://schemas.microsoft.com/office/powerpoint/2010/main" val="91264854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Tema do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Tema do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1800</TotalTime>
  <Words>689</Words>
  <Application>Microsoft Office PowerPoint</Application>
  <PresentationFormat>Papel A3 (297 x 420 mm)</PresentationFormat>
  <Paragraphs>50</Paragraphs>
  <Slides>2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</vt:i4>
      </vt:variant>
    </vt:vector>
  </HeadingPairs>
  <TitlesOfParts>
    <vt:vector size="7" baseType="lpstr">
      <vt:lpstr>Aptos</vt:lpstr>
      <vt:lpstr>Arial</vt:lpstr>
      <vt:lpstr>Montserrat Bold</vt:lpstr>
      <vt:lpstr>Montserrat SemiBold</vt:lpstr>
      <vt:lpstr>Tema do Office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Keroline Lima</dc:creator>
  <cp:lastModifiedBy>Camila Deister</cp:lastModifiedBy>
  <cp:revision>18</cp:revision>
  <dcterms:created xsi:type="dcterms:W3CDTF">2025-05-27T14:26:59Z</dcterms:created>
  <dcterms:modified xsi:type="dcterms:W3CDTF">2025-07-09T20:55:51Z</dcterms:modified>
</cp:coreProperties>
</file>